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56" r:id="rId5"/>
  </p:sldIdLst>
  <p:sldSz cx="9144000" cy="7223125"/>
  <p:notesSz cx="7010400" cy="9296400"/>
  <p:defaultTextStyle>
    <a:defPPr>
      <a:defRPr lang="en-US"/>
    </a:defPPr>
    <a:lvl1pPr marL="0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33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72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acey Blissett-Saavedra" initials="SBS" lastIdx="5" clrIdx="0"/>
  <p:cmAuthor id="1" name="Susan Bello" initials="sb" lastIdx="4" clrIdx="1"/>
  <p:cmAuthor id="2" name="Joshua Stager" initials="JS" lastIdx="9" clrIdx="2"/>
  <p:cmAuthor id="3" name="Mccormack, Jason" initials="MJ" lastIdx="4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2028" y="78"/>
      </p:cViewPr>
      <p:guideLst>
        <p:guide orient="horz" pos="227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1DD9F-B07B-4326-B727-22633569D1E7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98575" y="696913"/>
            <a:ext cx="441325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079CF-53D2-4668-A31E-280E4AE361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472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079CF-53D2-4668-A31E-280E4AE361F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890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43851"/>
            <a:ext cx="7772400" cy="15482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93104"/>
            <a:ext cx="6400800" cy="184591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46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21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975" y="327716"/>
            <a:ext cx="2262188" cy="69856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40" y="327716"/>
            <a:ext cx="6637337" cy="69856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587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785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641528"/>
            <a:ext cx="7772400" cy="143459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061469"/>
            <a:ext cx="7772400" cy="158005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82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909446"/>
            <a:ext cx="4449762" cy="540396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2" y="1909446"/>
            <a:ext cx="4449763" cy="540396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51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9260"/>
            <a:ext cx="8229600" cy="120385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16844"/>
            <a:ext cx="4040188" cy="67382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6" indent="0">
              <a:buNone/>
              <a:defRPr sz="2000" b="1"/>
            </a:lvl2pPr>
            <a:lvl3pPr marL="914293" indent="0">
              <a:buNone/>
              <a:defRPr sz="1800" b="1"/>
            </a:lvl3pPr>
            <a:lvl4pPr marL="1371440" indent="0">
              <a:buNone/>
              <a:defRPr sz="1600" b="1"/>
            </a:lvl4pPr>
            <a:lvl5pPr marL="1828586" indent="0">
              <a:buNone/>
              <a:defRPr sz="1600" b="1"/>
            </a:lvl5pPr>
            <a:lvl6pPr marL="2285733" indent="0">
              <a:buNone/>
              <a:defRPr sz="1600" b="1"/>
            </a:lvl6pPr>
            <a:lvl7pPr marL="2742879" indent="0">
              <a:buNone/>
              <a:defRPr sz="1600" b="1"/>
            </a:lvl7pPr>
            <a:lvl8pPr marL="3200026" indent="0">
              <a:buNone/>
              <a:defRPr sz="1600" b="1"/>
            </a:lvl8pPr>
            <a:lvl9pPr marL="365717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290667"/>
            <a:ext cx="4040188" cy="41616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616844"/>
            <a:ext cx="4041775" cy="67382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6" indent="0">
              <a:buNone/>
              <a:defRPr sz="2000" b="1"/>
            </a:lvl2pPr>
            <a:lvl3pPr marL="914293" indent="0">
              <a:buNone/>
              <a:defRPr sz="1800" b="1"/>
            </a:lvl3pPr>
            <a:lvl4pPr marL="1371440" indent="0">
              <a:buNone/>
              <a:defRPr sz="1600" b="1"/>
            </a:lvl4pPr>
            <a:lvl5pPr marL="1828586" indent="0">
              <a:buNone/>
              <a:defRPr sz="1600" b="1"/>
            </a:lvl5pPr>
            <a:lvl6pPr marL="2285733" indent="0">
              <a:buNone/>
              <a:defRPr sz="1600" b="1"/>
            </a:lvl6pPr>
            <a:lvl7pPr marL="2742879" indent="0">
              <a:buNone/>
              <a:defRPr sz="1600" b="1"/>
            </a:lvl7pPr>
            <a:lvl8pPr marL="3200026" indent="0">
              <a:buNone/>
              <a:defRPr sz="1600" b="1"/>
            </a:lvl8pPr>
            <a:lvl9pPr marL="365717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90667"/>
            <a:ext cx="4041775" cy="41616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062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391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368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87588"/>
            <a:ext cx="3008313" cy="122391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87588"/>
            <a:ext cx="5111750" cy="61647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511506"/>
            <a:ext cx="3008313" cy="4940819"/>
          </a:xfrm>
        </p:spPr>
        <p:txBody>
          <a:bodyPr/>
          <a:lstStyle>
            <a:lvl1pPr marL="0" indent="0">
              <a:buNone/>
              <a:defRPr sz="1400"/>
            </a:lvl1pPr>
            <a:lvl2pPr marL="457146" indent="0">
              <a:buNone/>
              <a:defRPr sz="1200"/>
            </a:lvl2pPr>
            <a:lvl3pPr marL="914293" indent="0">
              <a:buNone/>
              <a:defRPr sz="1000"/>
            </a:lvl3pPr>
            <a:lvl4pPr marL="1371440" indent="0">
              <a:buNone/>
              <a:defRPr sz="900"/>
            </a:lvl4pPr>
            <a:lvl5pPr marL="1828586" indent="0">
              <a:buNone/>
              <a:defRPr sz="900"/>
            </a:lvl5pPr>
            <a:lvl6pPr marL="2285733" indent="0">
              <a:buNone/>
              <a:defRPr sz="900"/>
            </a:lvl6pPr>
            <a:lvl7pPr marL="2742879" indent="0">
              <a:buNone/>
              <a:defRPr sz="900"/>
            </a:lvl7pPr>
            <a:lvl8pPr marL="3200026" indent="0">
              <a:buNone/>
              <a:defRPr sz="900"/>
            </a:lvl8pPr>
            <a:lvl9pPr marL="365717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13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056187"/>
            <a:ext cx="5486400" cy="5969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45400"/>
            <a:ext cx="5486400" cy="4333875"/>
          </a:xfrm>
        </p:spPr>
        <p:txBody>
          <a:bodyPr/>
          <a:lstStyle>
            <a:lvl1pPr marL="0" indent="0">
              <a:buNone/>
              <a:defRPr sz="3200"/>
            </a:lvl1pPr>
            <a:lvl2pPr marL="457146" indent="0">
              <a:buNone/>
              <a:defRPr sz="2800"/>
            </a:lvl2pPr>
            <a:lvl3pPr marL="914293" indent="0">
              <a:buNone/>
              <a:defRPr sz="2400"/>
            </a:lvl3pPr>
            <a:lvl4pPr marL="1371440" indent="0">
              <a:buNone/>
              <a:defRPr sz="2000"/>
            </a:lvl4pPr>
            <a:lvl5pPr marL="1828586" indent="0">
              <a:buNone/>
              <a:defRPr sz="2000"/>
            </a:lvl5pPr>
            <a:lvl6pPr marL="2285733" indent="0">
              <a:buNone/>
              <a:defRPr sz="2000"/>
            </a:lvl6pPr>
            <a:lvl7pPr marL="2742879" indent="0">
              <a:buNone/>
              <a:defRPr sz="2000"/>
            </a:lvl7pPr>
            <a:lvl8pPr marL="3200026" indent="0">
              <a:buNone/>
              <a:defRPr sz="2000"/>
            </a:lvl8pPr>
            <a:lvl9pPr marL="365717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653099"/>
            <a:ext cx="5486400" cy="847713"/>
          </a:xfrm>
        </p:spPr>
        <p:txBody>
          <a:bodyPr/>
          <a:lstStyle>
            <a:lvl1pPr marL="0" indent="0">
              <a:buNone/>
              <a:defRPr sz="1400"/>
            </a:lvl1pPr>
            <a:lvl2pPr marL="457146" indent="0">
              <a:buNone/>
              <a:defRPr sz="1200"/>
            </a:lvl2pPr>
            <a:lvl3pPr marL="914293" indent="0">
              <a:buNone/>
              <a:defRPr sz="1000"/>
            </a:lvl3pPr>
            <a:lvl4pPr marL="1371440" indent="0">
              <a:buNone/>
              <a:defRPr sz="900"/>
            </a:lvl4pPr>
            <a:lvl5pPr marL="1828586" indent="0">
              <a:buNone/>
              <a:defRPr sz="900"/>
            </a:lvl5pPr>
            <a:lvl6pPr marL="2285733" indent="0">
              <a:buNone/>
              <a:defRPr sz="900"/>
            </a:lvl6pPr>
            <a:lvl7pPr marL="2742879" indent="0">
              <a:buNone/>
              <a:defRPr sz="900"/>
            </a:lvl7pPr>
            <a:lvl8pPr marL="3200026" indent="0">
              <a:buNone/>
              <a:defRPr sz="900"/>
            </a:lvl8pPr>
            <a:lvl9pPr marL="365717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508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9260"/>
            <a:ext cx="8229600" cy="1203854"/>
          </a:xfrm>
          <a:prstGeom prst="rect">
            <a:avLst/>
          </a:prstGeom>
        </p:spPr>
        <p:txBody>
          <a:bodyPr vert="horz" lIns="91429" tIns="45714" rIns="91429" bIns="4571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85397"/>
            <a:ext cx="8229600" cy="4766929"/>
          </a:xfrm>
          <a:prstGeom prst="rect">
            <a:avLst/>
          </a:prstGeom>
        </p:spPr>
        <p:txBody>
          <a:bodyPr vert="horz" lIns="91429" tIns="45714" rIns="91429" bIns="4571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694767"/>
            <a:ext cx="2133600" cy="384565"/>
          </a:xfrm>
          <a:prstGeom prst="rect">
            <a:avLst/>
          </a:prstGeom>
        </p:spPr>
        <p:txBody>
          <a:bodyPr vert="horz" lIns="91429" tIns="45714" rIns="91429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94767"/>
            <a:ext cx="2895600" cy="384565"/>
          </a:xfrm>
          <a:prstGeom prst="rect">
            <a:avLst/>
          </a:prstGeom>
        </p:spPr>
        <p:txBody>
          <a:bodyPr vert="horz" lIns="91429" tIns="45714" rIns="91429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94767"/>
            <a:ext cx="2133600" cy="384565"/>
          </a:xfrm>
          <a:prstGeom prst="rect">
            <a:avLst/>
          </a:prstGeom>
        </p:spPr>
        <p:txBody>
          <a:bodyPr vert="horz" lIns="91429" tIns="45714" rIns="91429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19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9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0" indent="-342860" algn="l" defTabSz="91429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3" indent="-285717" algn="l" defTabSz="91429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67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13" indent="-228573" algn="l" defTabSz="91429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59" indent="-228573" algn="l" defTabSz="91429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06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53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99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46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6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3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0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6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33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9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26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72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1" y="15512"/>
            <a:ext cx="1097915" cy="70045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732096"/>
            <a:ext cx="914400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" y="411162"/>
            <a:ext cx="27238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Schoolnet</a:t>
            </a: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Quick Reference Card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6000" y="30162"/>
            <a:ext cx="47404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Quick Start Guide for Educators</a:t>
            </a:r>
            <a:endParaRPr lang="en-US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868362"/>
            <a:ext cx="4114800" cy="122748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800" dist="76200" dir="2700000" algn="tl" rotWithShape="0">
              <a:schemeClr val="tx2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r>
              <a:rPr lang="en-US" sz="12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his </a:t>
            </a:r>
            <a:r>
              <a:rPr lang="en-US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Quick Reference </a:t>
            </a:r>
            <a:r>
              <a:rPr lang="en-US" sz="12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Card covers:</a:t>
            </a:r>
            <a:endParaRPr lang="en-US" sz="12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30188" indent="-173038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Signing </a:t>
            </a:r>
            <a:r>
              <a:rPr lang="en-US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 </a:t>
            </a:r>
          </a:p>
          <a:p>
            <a:pPr marL="230188" indent="-173038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Navigating </a:t>
            </a:r>
            <a:r>
              <a:rPr lang="en-US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Schoolnet </a:t>
            </a: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Home </a:t>
            </a:r>
            <a:r>
              <a:rPr lang="en-US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age</a:t>
            </a:r>
          </a:p>
          <a:p>
            <a:pPr marL="230188" indent="-173038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Accessing </a:t>
            </a:r>
            <a:r>
              <a:rPr lang="en-US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elp </a:t>
            </a:r>
            <a:r>
              <a:rPr lang="en-US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esources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6902097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2400" y="6902098"/>
            <a:ext cx="60901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Need more information? Contact the </a:t>
            </a:r>
            <a:r>
              <a:rPr lang="en-US" sz="10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Schoolnet</a:t>
            </a:r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help desk at </a:t>
            </a:r>
            <a:r>
              <a:rPr lang="en-US" sz="10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877-654-SNHD</a:t>
            </a:r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0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(7643)</a:t>
            </a:r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or </a:t>
            </a:r>
            <a:r>
              <a:rPr lang="en-US" sz="10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nycsupport@schoolnet.com</a:t>
            </a:r>
            <a:endParaRPr lang="en-US" sz="10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82001" y="6883539"/>
            <a:ext cx="7889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Page </a:t>
            </a:r>
            <a:fld id="{F455C90D-B4B2-4E29-A738-08B44681C2F8}" type="slidenum">
              <a:rPr lang="en-US" sz="1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1</a:t>
            </a:fld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of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" y="2194428"/>
            <a:ext cx="4343400" cy="2073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30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Signing In</a:t>
            </a:r>
          </a:p>
          <a:p>
            <a:pPr>
              <a:lnSpc>
                <a:spcPct val="115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Educators log in to </a:t>
            </a:r>
            <a:r>
              <a:rPr lang="en-US" sz="900" dirty="0" err="1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Schoolnet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at </a:t>
            </a:r>
            <a:r>
              <a:rPr lang="en-US" sz="900" dirty="0">
                <a:solidFill>
                  <a:srgbClr val="0000FF"/>
                </a:solidFill>
                <a:latin typeface="Verdana"/>
                <a:ea typeface="ヒラギノ角ゴ Pro W3"/>
                <a:cs typeface="Times New Roman"/>
              </a:rPr>
              <a:t>https://nyc.schoolnet.com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, using their NYC DOE email address and password. </a:t>
            </a: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(</a:t>
            </a:r>
            <a:r>
              <a:rPr lang="en-US" sz="900" i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Note: S</a:t>
            </a:r>
            <a:r>
              <a:rPr lang="en-US" sz="900" i="1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tudents </a:t>
            </a:r>
            <a:r>
              <a:rPr lang="en-US" sz="900" i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log in at a different address: </a:t>
            </a:r>
            <a:r>
              <a:rPr lang="en-US" sz="900" dirty="0">
                <a:solidFill>
                  <a:srgbClr val="0000FF"/>
                </a:solidFill>
                <a:latin typeface="Verdana"/>
                <a:ea typeface="ヒラギノ角ゴ Pro W3"/>
                <a:cs typeface="Times New Roman"/>
              </a:rPr>
              <a:t>https://nycstudents.schoolnet.com</a:t>
            </a:r>
            <a:r>
              <a:rPr lang="en-US" sz="900" i="1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. See the quick reference card Administering Online Assessments for more information.</a:t>
            </a: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)</a:t>
            </a:r>
            <a:endParaRPr lang="en-US" sz="900" dirty="0">
              <a:ea typeface="Calibri"/>
              <a:cs typeface="Times New Roman"/>
            </a:endParaRPr>
          </a:p>
          <a:p>
            <a:pPr>
              <a:lnSpc>
                <a:spcPct val="114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z="12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Navigating the </a:t>
            </a:r>
            <a:r>
              <a:rPr lang="en-US" sz="1200" b="1" dirty="0" err="1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Schoolnet</a:t>
            </a:r>
            <a:r>
              <a:rPr lang="en-US" sz="12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Home </a:t>
            </a:r>
            <a:r>
              <a:rPr lang="en-US" sz="12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P</a:t>
            </a:r>
            <a:r>
              <a:rPr lang="en-US" sz="1200" b="1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age</a:t>
            </a:r>
            <a:endParaRPr lang="en-US" sz="1200" dirty="0">
              <a:ea typeface="Calibri"/>
              <a:cs typeface="Times New Roman"/>
            </a:endParaRPr>
          </a:p>
          <a:p>
            <a:pPr>
              <a:lnSpc>
                <a:spcPct val="114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900" dirty="0">
                <a:latin typeface="Verdana"/>
                <a:ea typeface="Times New Roman"/>
                <a:cs typeface="Verdana"/>
              </a:rPr>
              <a:t>On the Schoolnet home page, you can access key reports, </a:t>
            </a:r>
            <a:r>
              <a:rPr lang="en-US" sz="900" dirty="0" smtClean="0">
                <a:latin typeface="Verdana"/>
                <a:ea typeface="Times New Roman"/>
                <a:cs typeface="Verdana"/>
              </a:rPr>
              <a:t>assessment </a:t>
            </a:r>
            <a:r>
              <a:rPr lang="en-US" sz="900" dirty="0">
                <a:latin typeface="Verdana"/>
                <a:ea typeface="Times New Roman"/>
                <a:cs typeface="Verdana"/>
              </a:rPr>
              <a:t>data</a:t>
            </a:r>
            <a:r>
              <a:rPr lang="en-US" sz="900" dirty="0" smtClean="0">
                <a:latin typeface="Verdana"/>
                <a:ea typeface="Times New Roman"/>
                <a:cs typeface="Verdana"/>
              </a:rPr>
              <a:t>, </a:t>
            </a: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professional 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development </a:t>
            </a: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resources, 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and help desk information.</a:t>
            </a:r>
            <a:endParaRPr lang="en-US" sz="900" dirty="0">
              <a:ea typeface="Calibri"/>
              <a:cs typeface="Times New Roman"/>
            </a:endParaRPr>
          </a:p>
        </p:txBody>
      </p:sp>
      <p:pic>
        <p:nvPicPr>
          <p:cNvPr id="17" name="Picture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486592"/>
            <a:ext cx="4114800" cy="194437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15"/>
          <p:cNvSpPr/>
          <p:nvPr/>
        </p:nvSpPr>
        <p:spPr>
          <a:xfrm>
            <a:off x="4573126" y="811205"/>
            <a:ext cx="4569069" cy="820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z="1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Viewing Assessment Results</a:t>
            </a:r>
            <a:endParaRPr lang="en-US" sz="1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14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You can view </a:t>
            </a: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students’ assessment results. Under </a:t>
            </a:r>
            <a:r>
              <a:rPr lang="en-US" sz="9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My Classroom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, use the </a:t>
            </a:r>
            <a:r>
              <a:rPr lang="en-US" sz="9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Section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menu to choose the class. </a:t>
            </a: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(</a:t>
            </a:r>
            <a:r>
              <a:rPr lang="en-US" sz="900" i="1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Note: Administrators can </a:t>
            </a:r>
            <a:r>
              <a:rPr lang="en-US" sz="900" i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filter by teacher.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)</a:t>
            </a:r>
            <a:endParaRPr lang="en-US" sz="900" dirty="0">
              <a:ea typeface="Calibri"/>
              <a:cs typeface="Times New Roman"/>
            </a:endParaRPr>
          </a:p>
        </p:txBody>
      </p:sp>
      <p:pic>
        <p:nvPicPr>
          <p:cNvPr id="20" name="Picture 1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980" y="1706562"/>
            <a:ext cx="4128519" cy="1039495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</p:pic>
      <p:cxnSp>
        <p:nvCxnSpPr>
          <p:cNvPr id="24" name="Straight Arrow Connector 23"/>
          <p:cNvCxnSpPr/>
          <p:nvPr/>
        </p:nvCxnSpPr>
        <p:spPr>
          <a:xfrm rot="10800000" flipV="1">
            <a:off x="7162800" y="1858962"/>
            <a:ext cx="533400" cy="230188"/>
          </a:xfrm>
          <a:prstGeom prst="straightConnector1">
            <a:avLst/>
          </a:prstGeom>
          <a:ln w="254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693361" y="1630362"/>
            <a:ext cx="9172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Select class</a:t>
            </a:r>
            <a:endParaRPr lang="en-US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024" y="2855877"/>
            <a:ext cx="540776" cy="527085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4647980" y="2955534"/>
            <a:ext cx="4204498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sz="1200" b="1" dirty="0">
                <a:latin typeface="Verdana"/>
                <a:ea typeface="ヒラギノ角ゴ Pro W3"/>
              </a:rPr>
              <a:t>Accessing Help Resources</a:t>
            </a:r>
          </a:p>
          <a:p>
            <a:pPr>
              <a:lnSpc>
                <a:spcPct val="114000"/>
              </a:lnSpc>
              <a:spcBef>
                <a:spcPts val="300"/>
              </a:spcBef>
              <a:spcAft>
                <a:spcPts val="60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9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Access online </a:t>
            </a:r>
            <a:r>
              <a:rPr lang="en-US" sz="9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help through the help icon</a:t>
            </a:r>
            <a:r>
              <a:rPr lang="en-US" sz="9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(a </a:t>
            </a:r>
            <a:r>
              <a:rPr lang="en-US" sz="9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question mark in </a:t>
            </a:r>
            <a:r>
              <a:rPr lang="en-US" sz="9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 orange circle) </a:t>
            </a:r>
            <a:r>
              <a:rPr lang="en-US" sz="9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to access details specific to that page. </a:t>
            </a:r>
            <a:r>
              <a:rPr lang="en-US" sz="9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Or click </a:t>
            </a:r>
            <a:r>
              <a:rPr lang="en-US" sz="900" b="1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Help</a:t>
            </a:r>
            <a:r>
              <a:rPr lang="en-US" sz="9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on the top right of the page. </a:t>
            </a:r>
            <a:r>
              <a:rPr lang="en-US" sz="9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To </a:t>
            </a:r>
            <a:r>
              <a:rPr lang="en-US" sz="9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access user guides, release </a:t>
            </a:r>
            <a:r>
              <a:rPr lang="en-US" sz="9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notes, </a:t>
            </a:r>
            <a:r>
              <a:rPr lang="en-US" sz="9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a support library, click the </a:t>
            </a:r>
            <a:r>
              <a:rPr lang="en-US" sz="900" b="1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See What’s New</a:t>
            </a:r>
            <a:r>
              <a:rPr lang="en-US" sz="9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link on the </a:t>
            </a:r>
            <a:r>
              <a:rPr lang="en-US" sz="900" dirty="0" err="1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Schoolnet</a:t>
            </a:r>
            <a:r>
              <a:rPr lang="en-US" sz="9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9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home page. </a:t>
            </a:r>
            <a:r>
              <a:rPr lang="en-US" sz="9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 addition, you can contact the </a:t>
            </a:r>
            <a:r>
              <a:rPr lang="en-US" sz="900" dirty="0" err="1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Schoolnet</a:t>
            </a:r>
            <a:r>
              <a:rPr lang="en-US" sz="9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help desk at 877-654-SNHD (7643) or nycsupport@schoolnet.com.</a:t>
            </a:r>
            <a:endParaRPr lang="en-US" sz="900" dirty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11352" y="6718141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10.4.2013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50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E4915F9B4C9F4EB134028B2410008B" ma:contentTypeVersion="2" ma:contentTypeDescription="Create a new document." ma:contentTypeScope="" ma:versionID="880244e0188abd61b0f179cbfe143659">
  <xsd:schema xmlns:xsd="http://www.w3.org/2001/XMLSchema" xmlns:p="http://schemas.microsoft.com/office/2006/metadata/properties" xmlns:ns2="http://schemas.microsoft.com/sharepoint/v3/fields" targetNamespace="http://schemas.microsoft.com/office/2006/metadata/properties" ma:root="true" ma:fieldsID="7447eb69593f010f838fdf3c87fcc591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_Status" ma:index="1" ma:displayName="Status" ma:format="Dropdown" ma:internalName="_Status">
      <xsd:simpleType>
        <xsd:restriction base="dms:Choice">
          <xsd:enumeration value="Draft"/>
          <xsd:enumeration value="Ready for Outline Approval"/>
          <xsd:enumeration value="Outline Approved"/>
          <xsd:enumeration value="Ready for QA"/>
          <xsd:enumeration value="QA Complete"/>
          <xsd:enumeration value="Ready for Style Review"/>
          <xsd:enumeration value="Style Review Complete"/>
          <xsd:enumeration value="Ready for Final Review"/>
          <xsd:enumeration value="Final Review Complete"/>
          <xsd:enumeration value="Final"/>
          <xsd:enumeration value="Needs Revision"/>
        </xsd:restriction>
      </xsd:simpleType>
    </xsd:element>
    <xsd:element name="_Version" ma:index="2" nillable="true" ma:displayName="Next Steps" ma:internalName="_Version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 ma:readOnly="true"/>
        <xsd:element ref="dc:title" minOccurs="0" maxOccurs="1" ma:index="3" ma:displayName="Do Not Use This Field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_Version xmlns="http://schemas.microsoft.com/sharepoint/v3/fields" xsi:nil="true"/>
    <_Status xmlns="http://schemas.microsoft.com/sharepoint/v3/fields"/>
  </documentManagement>
</p:properties>
</file>

<file path=customXml/itemProps1.xml><?xml version="1.0" encoding="utf-8"?>
<ds:datastoreItem xmlns:ds="http://schemas.openxmlformats.org/officeDocument/2006/customXml" ds:itemID="{B4190BBA-BA68-4F1D-9DE1-76578558B7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853E923C-E1E3-443A-BF26-AC9FDEC51C8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FF0370-E314-498C-8E7C-FF0538BDE9F8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metadata/properties"/>
    <ds:schemaRef ds:uri="http://schemas.microsoft.com/sharepoint/v3/field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1553</TotalTime>
  <Words>240</Words>
  <Application>Microsoft Office PowerPoint</Application>
  <PresentationFormat>Custom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Times New Roman</vt:lpstr>
      <vt:lpstr>Verdana</vt:lpstr>
      <vt:lpstr>ヒラギノ角ゴ Pro W3</vt:lpstr>
      <vt:lpstr>Office Theme</vt:lpstr>
      <vt:lpstr>PowerPoint Presentation</vt:lpstr>
    </vt:vector>
  </TitlesOfParts>
  <Company>NYC Department of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Bello Susan</dc:creator>
  <cp:lastModifiedBy>Olga Fotinis</cp:lastModifiedBy>
  <cp:revision>69</cp:revision>
  <cp:lastPrinted>2013-09-13T16:44:36Z</cp:lastPrinted>
  <dcterms:created xsi:type="dcterms:W3CDTF">2013-09-11T18:12:02Z</dcterms:created>
  <dcterms:modified xsi:type="dcterms:W3CDTF">2014-11-02T21:40:30Z</dcterms:modified>
  <cp:contentStatus>Style Review Complete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0x01010013E4915F9B4C9F4EB134028B2410008B</vt:lpwstr>
  </property>
</Properties>
</file>